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83" r:id="rId3"/>
    <p:sldId id="704" r:id="rId4"/>
    <p:sldId id="777" r:id="rId5"/>
    <p:sldId id="738" r:id="rId6"/>
    <p:sldId id="780" r:id="rId7"/>
    <p:sldId id="779" r:id="rId8"/>
    <p:sldId id="750" r:id="rId9"/>
    <p:sldId id="749" r:id="rId10"/>
    <p:sldId id="727" r:id="rId11"/>
    <p:sldId id="771" r:id="rId12"/>
    <p:sldId id="778" r:id="rId13"/>
    <p:sldId id="747" r:id="rId14"/>
    <p:sldId id="776" r:id="rId15"/>
    <p:sldId id="767" r:id="rId16"/>
    <p:sldId id="751" r:id="rId17"/>
    <p:sldId id="790" r:id="rId18"/>
    <p:sldId id="735" r:id="rId19"/>
    <p:sldId id="731" r:id="rId20"/>
    <p:sldId id="783" r:id="rId21"/>
    <p:sldId id="784" r:id="rId22"/>
    <p:sldId id="756" r:id="rId23"/>
    <p:sldId id="755" r:id="rId24"/>
    <p:sldId id="789" r:id="rId25"/>
    <p:sldId id="757" r:id="rId26"/>
    <p:sldId id="768" r:id="rId27"/>
    <p:sldId id="787" r:id="rId28"/>
    <p:sldId id="788" r:id="rId29"/>
    <p:sldId id="775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6D5FF1-90DD-4AF8-8508-E88A9FB2CC51}">
          <p14:sldIdLst>
            <p14:sldId id="283"/>
            <p14:sldId id="704"/>
            <p14:sldId id="777"/>
            <p14:sldId id="738"/>
            <p14:sldId id="780"/>
            <p14:sldId id="779"/>
            <p14:sldId id="750"/>
            <p14:sldId id="749"/>
            <p14:sldId id="727"/>
            <p14:sldId id="771"/>
            <p14:sldId id="778"/>
            <p14:sldId id="747"/>
            <p14:sldId id="776"/>
            <p14:sldId id="767"/>
            <p14:sldId id="751"/>
            <p14:sldId id="790"/>
            <p14:sldId id="735"/>
            <p14:sldId id="731"/>
            <p14:sldId id="783"/>
            <p14:sldId id="784"/>
            <p14:sldId id="756"/>
            <p14:sldId id="755"/>
            <p14:sldId id="789"/>
            <p14:sldId id="757"/>
            <p14:sldId id="768"/>
            <p14:sldId id="787"/>
            <p14:sldId id="788"/>
            <p14:sldId id="7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33CC33"/>
    <a:srgbClr val="000099"/>
    <a:srgbClr val="FFFFCC"/>
    <a:srgbClr val="006600"/>
    <a:srgbClr val="D0D8E8"/>
    <a:srgbClr val="E9F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0549" autoAdjust="0"/>
  </p:normalViewPr>
  <p:slideViewPr>
    <p:cSldViewPr>
      <p:cViewPr varScale="1">
        <p:scale>
          <a:sx n="78" d="100"/>
          <a:sy n="78" d="100"/>
        </p:scale>
        <p:origin x="-146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086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F295AF-05A5-4697-9731-7C7CD2871ECA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479A7B-74E4-47B6-A1B6-8C65F88E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22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1E261-68C8-4582-AE2E-6195FD21F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AC1F4-08DB-4673-8647-A99DE5C15C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0443" y="9426859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9C91362-7E51-4967-A3A1-44D37EAEF60C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0443" y="9426859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243972C-BC8C-466E-84D9-97D17E48FDAA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0443" y="9426859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C458C86-1DEA-4EEB-89CA-953582958E18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0443" y="9426859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9" tIns="46205" rIns="92409" bIns="4620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C458C86-1DEA-4EEB-89CA-953582958E18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EBA9-11F0-4BF7-9FB7-84A6C32D248A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ED15-669B-4D24-866D-6A8EB16E7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6D4E-DE36-482A-81F4-4C6DD0D13F19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54B2-B538-4F02-BB42-A169683B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6549-4130-4EAA-910D-3CF6C82AD40D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22FF-963D-4502-B9E4-82282CB4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5CA9-852A-4521-B73F-5DFC02E84615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7ED3-FB79-4EE5-8CBD-F4DCBEDA4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EFFA-B026-42F7-AD5B-1D6AF30CE899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94DA-9E8C-40DB-B510-139D7710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B4DD-ED3B-40DE-8C03-8D4B7DF5E070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B866-994B-41C8-958E-AD91C3C02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9B9C-8901-4BAC-8E1D-1FEE8A3690C6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6FA9-8506-4403-A10C-BD94D42E0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F328-B8F5-4ADE-A286-C3035263D601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0ED-C6BF-41D2-995B-4BE910536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7F40-3B1E-46A8-AE62-2997D6B43203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D09A-3EE1-4AFB-B368-6A22608C0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3D78-B3F2-4B4F-B933-AFB9220274F4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793E-511D-4382-B8D5-DE625A7D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4A6C-7523-4F1F-8E3A-34369421A48C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042F-C0ED-4465-A72F-EA4B14B0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1DE4-A574-447A-AEC9-560F588E13B5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7DC3-9532-467B-A6E2-D28FB8E98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DFA5-DD42-4A89-8135-4C7EA7D27A17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7C93-C1D1-4CD8-8ADF-E15D8A3F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0C65-CD5D-4E4F-9409-0759BC29B791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1572-65EE-434D-B278-78054733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005-5BE8-4B09-8FC9-B99F2DAEF921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D2AD-CC38-4D5D-BC29-AABDB931E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CE66-ED53-45AA-B83B-383879469846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4DE8-2730-4B35-B515-EEB630372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67C2-7793-48E1-8185-6782D45EADC6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56CB-BC03-4C7A-B1F7-6CCC0850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09C5-006A-446A-8CC8-C6C06E0C1515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E316-764F-4A4B-BD3E-7012F0041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6C24-1BB2-4FBB-A3B3-B2FB2791D1B7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86ED-9623-4AA2-AA2E-32132D07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150E-EA21-40BE-ACDB-038B87327E8C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0420-67FB-4089-B1C7-F9DACB4F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F0-A7D3-4C10-8413-2D50EA9AB02A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78F2-9429-4182-838C-09A43CC9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EB56-ABD9-4A9D-8754-D216C5D31804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0CC9-8CFC-4FAA-B765-BC45712C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5D3A2-BA24-464A-8759-33EFA8BEA2EB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F5461-E858-4B0C-997A-FF3472515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1C8A5-AB83-4115-B05D-6C569C8113F5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60DD3-E4A0-46D8-BBD2-D4F785FE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garantF1://70253464.3120" TargetMode="External"/><Relationship Id="rId5" Type="http://schemas.openxmlformats.org/officeDocument/2006/relationships/hyperlink" Target="garantF1://70253464.22" TargetMode="External"/><Relationship Id="rId4" Type="http://schemas.openxmlformats.org/officeDocument/2006/relationships/hyperlink" Target="garantF1://70253464.4038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o-goszakaz.ru/article/102165-qqq-16-m10-20-10-2016-goskontrakt-osnovnye-ponyatiya-i-trebovaniya-k-uchastnikam-torgov/?from=content_lin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kupki.gov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851275" y="404664"/>
            <a:ext cx="5072063" cy="478804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rgbClr val="0000FF"/>
                </a:solidFill>
              </a:rPr>
              <a:t>27 декабря 2017 года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О планировании закупок для обеспечения муниципальных нужд муниципального образования </a:t>
            </a:r>
            <a:r>
              <a:rPr lang="ru-RU" sz="3600" b="1" i="1" dirty="0"/>
              <a:t>Д</a:t>
            </a:r>
            <a:r>
              <a:rPr lang="ru-RU" sz="3600" b="1" i="1" dirty="0" smtClean="0"/>
              <a:t>инской район на 2018 год</a:t>
            </a:r>
            <a:endParaRPr lang="ru-RU" sz="3600" b="1" i="1" dirty="0"/>
          </a:p>
        </p:txBody>
      </p:sp>
      <p:grpSp>
        <p:nvGrpSpPr>
          <p:cNvPr id="3076" name="Группа 11"/>
          <p:cNvGrpSpPr>
            <a:grpSpLocks noChangeAspect="1"/>
          </p:cNvGrpSpPr>
          <p:nvPr/>
        </p:nvGrpSpPr>
        <p:grpSpPr bwMode="auto">
          <a:xfrm>
            <a:off x="0" y="476250"/>
            <a:ext cx="3981450" cy="4302125"/>
            <a:chOff x="500063" y="2500313"/>
            <a:chExt cx="2724150" cy="2724150"/>
          </a:xfrm>
        </p:grpSpPr>
        <p:pic>
          <p:nvPicPr>
            <p:cNvPr id="3078" name="Picture 2" descr="\\Pdc\Общие документы\_volodyatoxic\balance_25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2500313"/>
              <a:ext cx="2724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\\Pdc\Общие документы\_volodyatoxic\invoice_25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9810">
              <a:off x="2286000" y="3643313"/>
              <a:ext cx="92868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5" descr="E:\reward_25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47683">
              <a:off x="693738" y="3694113"/>
              <a:ext cx="842962" cy="8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\\Pdc\Общие документы\_volodyatoxic\primary_key_25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334870">
              <a:off x="2463800" y="3963988"/>
              <a:ext cx="6953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88" y="2571750"/>
              <a:ext cx="688975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92075" y="5876925"/>
            <a:ext cx="905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i="1" dirty="0">
                <a:solidFill>
                  <a:srgbClr val="0000FF"/>
                </a:solidFill>
              </a:rPr>
              <a:t>Докладчик: </a:t>
            </a:r>
            <a:r>
              <a:rPr lang="ru-RU" sz="2000" i="1" dirty="0">
                <a:solidFill>
                  <a:srgbClr val="0000FF"/>
                </a:solidFill>
              </a:rPr>
              <a:t>А.А. Демченко - начальник отдела муниципальных закупок </a:t>
            </a:r>
          </a:p>
          <a:p>
            <a:pPr algn="just" eaLnBrk="0" hangingPunct="0"/>
            <a:r>
              <a:rPr lang="ru-RU" sz="2000" i="1" dirty="0">
                <a:solidFill>
                  <a:srgbClr val="0000FF"/>
                </a:solidFill>
              </a:rPr>
              <a:t>                                                администрации МО Динской район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3627" y="76470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 плане-графике на 2018 год необходимо обращать внимание на необходимость указания следующей информации: </a:t>
            </a: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 уполномоченном органе, осуществляющем определение поставщика (подрядчика, исполнителя) (в случае проведения централизованной закупки);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 организаторе совместного конкурса или аукциона (в случае проведения совместного конкурса или аукциона);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 запретах, ограничениях и (или) условиях допуска для отдельных видов товаров, установленных в соответствии с требованиями статьи 14 Федерального закона № 44-ФЗ (при </a:t>
            </a:r>
            <a:r>
              <a:rPr lang="ru-RU" dirty="0"/>
              <a:t>наличии</a:t>
            </a:r>
            <a:r>
              <a:rPr lang="ru-RU" dirty="0" smtClean="0"/>
              <a:t>);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 размерах обеспечения заявок (при проведении конкурсов и аукционов) и обеспечения исполнения контрактов.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/>
              <a:t>Информацию о банковском сопровождении контракта, в случаях, установленных в соответствии со статьей 35 Федерального </a:t>
            </a:r>
            <a:r>
              <a:rPr lang="ru-RU" dirty="0" smtClean="0"/>
              <a:t>закона № 44-ФЗ (при наличии)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4663"/>
            <a:ext cx="74888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1 января 2018 года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/>
              <a:t>План-график закупок содержит приложения, содержащие обоснования в отношении каждого объекта закупки, подготовленные в порядке, установленном Правительством Российской </a:t>
            </a:r>
            <a:r>
              <a:rPr lang="ru-RU" sz="2000" dirty="0" smtClean="0"/>
              <a:t>Федерации (постановление №555 от 05.06.2015):</a:t>
            </a:r>
          </a:p>
          <a:p>
            <a:pPr algn="just"/>
            <a:endParaRPr lang="ru-RU" sz="2000" dirty="0">
              <a:hlinkClick r:id="rId4"/>
            </a:endParaRPr>
          </a:p>
          <a:p>
            <a:pPr algn="just"/>
            <a:r>
              <a:rPr lang="ru-RU" sz="2000" dirty="0" smtClean="0"/>
              <a:t>- обоснование </a:t>
            </a:r>
            <a:r>
              <a:rPr lang="ru-RU" sz="2000" dirty="0"/>
              <a:t>начальной (максимальной) цены контракта или цены контракта, заключаемого с единственным поставщиком (подрядчиком, исполнителем), определяемых в соответствии со </a:t>
            </a:r>
            <a:r>
              <a:rPr lang="ru-RU" sz="2000" dirty="0">
                <a:hlinkClick r:id="rId5"/>
              </a:rPr>
              <a:t>статьей 22 Федерального </a:t>
            </a:r>
            <a:r>
              <a:rPr lang="ru-RU" sz="2000" dirty="0" smtClean="0">
                <a:hlinkClick r:id="rId5"/>
              </a:rPr>
              <a:t>закона 44-ФЗ, </a:t>
            </a:r>
            <a:r>
              <a:rPr lang="ru-RU" sz="2000" dirty="0">
                <a:hlinkClick r:id="rId5"/>
              </a:rPr>
              <a:t>с указанием включенных в объект закупки количества и единиц измерения товаров, работ, услуг (при наличии</a:t>
            </a:r>
            <a:r>
              <a:rPr lang="ru-RU" sz="2000" dirty="0" smtClean="0">
                <a:hlinkClick r:id="rId5"/>
              </a:rPr>
              <a:t>);</a:t>
            </a:r>
          </a:p>
          <a:p>
            <a:pPr algn="just"/>
            <a:endParaRPr lang="ru-RU" sz="2000" dirty="0">
              <a:hlinkClick r:id="rId5"/>
            </a:endParaRPr>
          </a:p>
          <a:p>
            <a:pPr algn="just"/>
            <a:r>
              <a:rPr lang="ru-RU" sz="2000" dirty="0" smtClean="0"/>
              <a:t>- </a:t>
            </a:r>
            <a:r>
              <a:rPr lang="ru-RU" sz="2000" dirty="0"/>
              <a:t>обоснование способа определения поставщика (подрядчика, исполнителя) в соответствии с главой 3 Федерального закона, в том числе дополнительные требования к участникам закупки (при наличии таких требований), установленные в соответствии с </a:t>
            </a:r>
            <a:r>
              <a:rPr lang="ru-RU" sz="2000" dirty="0">
                <a:hlinkClick r:id="rId6"/>
              </a:rPr>
              <a:t>частью 2 статьи 31 Федерального </a:t>
            </a:r>
            <a:r>
              <a:rPr lang="ru-RU" sz="2000" dirty="0" smtClean="0">
                <a:hlinkClick r:id="rId6"/>
              </a:rPr>
              <a:t>закона 44-ФЗ.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"/>
            <a:ext cx="5733256" cy="5000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Обоснование закупок с 01.01.2017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1538" r="5549" b="8132"/>
          <a:stretch/>
        </p:blipFill>
        <p:spPr bwMode="auto">
          <a:xfrm>
            <a:off x="56501" y="764704"/>
            <a:ext cx="905950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"/>
            <a:ext cx="5733256" cy="5000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Обоснование закупок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92696"/>
            <a:ext cx="839130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ст. 22 Федерального закона № 44-ФЗ</a:t>
            </a:r>
          </a:p>
          <a:p>
            <a:r>
              <a:rPr lang="ru-RU" sz="2000" dirty="0" smtClean="0"/>
              <a:t>Начальная </a:t>
            </a:r>
            <a:r>
              <a:rPr lang="ru-RU" sz="2000" dirty="0"/>
              <a:t>(максимальная) цена контракта </a:t>
            </a:r>
            <a:r>
              <a:rPr lang="ru-RU" sz="2000" dirty="0" smtClean="0"/>
              <a:t>(цена </a:t>
            </a:r>
            <a:r>
              <a:rPr lang="ru-RU" sz="2000" dirty="0"/>
              <a:t>контракта, заключаемого с единственным поставщиком (подрядчиком, исполнителем), определяются и обосновываются заказчиком посредством применения следующего метода или нескольких следующих методов:</a:t>
            </a:r>
          </a:p>
          <a:p>
            <a:r>
              <a:rPr lang="ru-RU" sz="2000" dirty="0"/>
              <a:t>1) </a:t>
            </a:r>
            <a:r>
              <a:rPr lang="ru-RU" sz="2000" b="1" dirty="0"/>
              <a:t>метод сопоставимых рыночных цен (анализа рынка)</a:t>
            </a:r>
            <a:r>
              <a:rPr lang="ru-RU" sz="2000" dirty="0"/>
              <a:t>;</a:t>
            </a:r>
          </a:p>
          <a:p>
            <a:r>
              <a:rPr lang="ru-RU" sz="2000" dirty="0"/>
              <a:t>2) </a:t>
            </a:r>
            <a:r>
              <a:rPr lang="ru-RU" sz="2000" b="1" dirty="0"/>
              <a:t>нормативный метод</a:t>
            </a:r>
            <a:r>
              <a:rPr lang="ru-RU" sz="2000" dirty="0"/>
              <a:t>;</a:t>
            </a:r>
          </a:p>
          <a:p>
            <a:r>
              <a:rPr lang="ru-RU" sz="2000" dirty="0"/>
              <a:t>3) </a:t>
            </a:r>
            <a:r>
              <a:rPr lang="ru-RU" sz="2000" b="1" dirty="0"/>
              <a:t>тарифный метод</a:t>
            </a:r>
            <a:r>
              <a:rPr lang="ru-RU" sz="2000" dirty="0"/>
              <a:t>;</a:t>
            </a:r>
          </a:p>
          <a:p>
            <a:r>
              <a:rPr lang="ru-RU" sz="2000" dirty="0"/>
              <a:t>4) </a:t>
            </a:r>
            <a:r>
              <a:rPr lang="ru-RU" sz="2000" b="1" dirty="0"/>
              <a:t>проектно-сметный метод</a:t>
            </a:r>
            <a:r>
              <a:rPr lang="ru-RU" sz="2000" dirty="0"/>
              <a:t>;</a:t>
            </a:r>
          </a:p>
          <a:p>
            <a:r>
              <a:rPr lang="ru-RU" sz="2000" dirty="0"/>
              <a:t>5) </a:t>
            </a:r>
            <a:r>
              <a:rPr lang="ru-RU" sz="2000" b="1" dirty="0"/>
              <a:t>затратный метод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293096"/>
            <a:ext cx="8429684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Методические рекомендации</a:t>
            </a:r>
            <a:br>
              <a:rPr lang="ru-RU" sz="2200" b="1" dirty="0"/>
            </a:br>
            <a:r>
              <a:rPr lang="ru-RU" sz="2200" b="1" dirty="0"/>
              <a:t>по применению методов определения начальной (максимальной) цены контракта, цены контракта, заключаемого с единственным поставщиком (подрядчиком, исполнителем</a:t>
            </a:r>
            <a:r>
              <a:rPr lang="ru-RU" sz="2200" b="1" dirty="0" smtClean="0"/>
              <a:t>) </a:t>
            </a:r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утв. </a:t>
            </a:r>
            <a:r>
              <a:rPr lang="ru-RU" sz="2200" b="1" u="sng" dirty="0">
                <a:hlinkClick r:id=""/>
              </a:rPr>
              <a:t>приказом Министерства экономического развития РФ </a:t>
            </a:r>
            <a:endParaRPr lang="ru-RU" sz="2200" b="1" u="sng" dirty="0" smtClean="0">
              <a:hlinkClick r:id=""/>
            </a:endParaRPr>
          </a:p>
          <a:p>
            <a:pPr algn="ctr"/>
            <a:r>
              <a:rPr lang="ru-RU" sz="2200" b="1" u="sng" dirty="0" smtClean="0">
                <a:hlinkClick r:id=""/>
              </a:rPr>
              <a:t>от 02.10.2013</a:t>
            </a:r>
            <a:r>
              <a:rPr lang="ru-RU" sz="2200" b="1" u="sng" dirty="0">
                <a:hlinkClick r:id=""/>
              </a:rPr>
              <a:t> </a:t>
            </a:r>
            <a:r>
              <a:rPr lang="ru-RU" sz="2200" b="1" u="sng" dirty="0" smtClean="0">
                <a:hlinkClick r:id=""/>
              </a:rPr>
              <a:t>№</a:t>
            </a:r>
            <a:r>
              <a:rPr lang="ru-RU" sz="2200" b="1" u="sng" dirty="0">
                <a:hlinkClick r:id=""/>
              </a:rPr>
              <a:t> 567</a:t>
            </a:r>
            <a:r>
              <a:rPr lang="ru-RU" sz="2200" b="1" u="sng" dirty="0" smtClean="0">
                <a:hlinkClick r:id=""/>
              </a:rPr>
              <a:t>)</a:t>
            </a:r>
            <a:endParaRPr lang="ru-RU" sz="2200" b="1" u="sng" dirty="0"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202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"/>
            <a:ext cx="5733256" cy="5000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Обоснование закупок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92696"/>
            <a:ext cx="8391306" cy="5570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ст. 24 Федерального закона № 44-ФЗ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Заказчики </a:t>
            </a:r>
            <a:r>
              <a:rPr lang="ru-RU" sz="2400" dirty="0"/>
              <a:t>при осуществлении </a:t>
            </a:r>
            <a:r>
              <a:rPr lang="ru-RU" sz="2400" dirty="0" smtClean="0"/>
              <a:t>закупок:</a:t>
            </a:r>
          </a:p>
          <a:p>
            <a:pPr marL="457200" indent="-457200" algn="just">
              <a:buAutoNum type="arabicParenR"/>
            </a:pPr>
            <a:r>
              <a:rPr lang="ru-RU" sz="2400" dirty="0"/>
              <a:t>используют </a:t>
            </a:r>
            <a:r>
              <a:rPr lang="ru-RU" sz="2400" b="1" dirty="0" smtClean="0"/>
              <a:t>конкурентные способы определения </a:t>
            </a:r>
            <a:r>
              <a:rPr lang="ru-RU" sz="2400" b="1" dirty="0"/>
              <a:t>поставщиков (подрядчиков, исполнителей</a:t>
            </a:r>
            <a:r>
              <a:rPr lang="ru-RU" sz="2400" b="1" dirty="0" smtClean="0"/>
              <a:t>)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- открытый конкурс (ст. 48 Закона 44-ФЗ), </a:t>
            </a:r>
          </a:p>
          <a:p>
            <a:pPr algn="just"/>
            <a:r>
              <a:rPr lang="ru-RU" sz="2400" dirty="0" smtClean="0"/>
              <a:t>- конкурс </a:t>
            </a:r>
            <a:r>
              <a:rPr lang="ru-RU" sz="2400" dirty="0"/>
              <a:t>с ограниченным </a:t>
            </a:r>
            <a:r>
              <a:rPr lang="ru-RU" sz="2400" dirty="0" smtClean="0"/>
              <a:t>участием</a:t>
            </a:r>
            <a:r>
              <a:rPr lang="ru-RU" sz="2400" dirty="0"/>
              <a:t> (ст. </a:t>
            </a:r>
            <a:r>
              <a:rPr lang="ru-RU" sz="2400" dirty="0" smtClean="0"/>
              <a:t>56</a:t>
            </a:r>
            <a:r>
              <a:rPr lang="ru-RU" sz="2400" dirty="0"/>
              <a:t> Закона </a:t>
            </a:r>
            <a:r>
              <a:rPr lang="ru-RU" sz="2400" dirty="0" smtClean="0"/>
              <a:t>44-ФЗ</a:t>
            </a:r>
            <a:r>
              <a:rPr lang="ru-RU" sz="2400" dirty="0"/>
              <a:t>), </a:t>
            </a:r>
            <a:endParaRPr lang="ru-RU" sz="2400" dirty="0" smtClean="0"/>
          </a:p>
          <a:p>
            <a:pPr algn="just"/>
            <a:r>
              <a:rPr lang="ru-RU" sz="2400" dirty="0" smtClean="0"/>
              <a:t>- двухэтапный конкурс</a:t>
            </a:r>
            <a:r>
              <a:rPr lang="ru-RU" sz="2400" dirty="0"/>
              <a:t> (ст. </a:t>
            </a:r>
            <a:r>
              <a:rPr lang="ru-RU" sz="2400" dirty="0" smtClean="0"/>
              <a:t>57 </a:t>
            </a:r>
            <a:r>
              <a:rPr lang="ru-RU" sz="2400" dirty="0"/>
              <a:t>Закона </a:t>
            </a:r>
            <a:r>
              <a:rPr lang="ru-RU" sz="2400" dirty="0" smtClean="0"/>
              <a:t>44-ФЗ</a:t>
            </a:r>
            <a:r>
              <a:rPr lang="ru-RU" sz="2400" dirty="0"/>
              <a:t>), </a:t>
            </a:r>
            <a:endParaRPr lang="ru-RU" sz="2400" dirty="0" smtClean="0"/>
          </a:p>
          <a:p>
            <a:pPr algn="just"/>
            <a:r>
              <a:rPr lang="ru-RU" sz="2400" dirty="0" smtClean="0"/>
              <a:t>- электронный аукцион </a:t>
            </a:r>
            <a:r>
              <a:rPr lang="ru-RU" sz="2400" dirty="0"/>
              <a:t>(ст. </a:t>
            </a:r>
            <a:r>
              <a:rPr lang="ru-RU" sz="2400" dirty="0" smtClean="0"/>
              <a:t>59 </a:t>
            </a:r>
            <a:r>
              <a:rPr lang="ru-RU" sz="2400" dirty="0"/>
              <a:t>Закона 44-ФЗ), </a:t>
            </a:r>
          </a:p>
          <a:p>
            <a:pPr algn="just"/>
            <a:r>
              <a:rPr lang="ru-RU" sz="2400" dirty="0" smtClean="0"/>
              <a:t>- запрос котировок </a:t>
            </a:r>
            <a:r>
              <a:rPr lang="ru-RU" sz="2400" dirty="0"/>
              <a:t>(ст. </a:t>
            </a:r>
            <a:r>
              <a:rPr lang="ru-RU" sz="2400" dirty="0" smtClean="0"/>
              <a:t>72 </a:t>
            </a:r>
            <a:r>
              <a:rPr lang="ru-RU" sz="2400" dirty="0"/>
              <a:t>Закона 44-ФЗ), </a:t>
            </a:r>
          </a:p>
          <a:p>
            <a:pPr algn="just"/>
            <a:r>
              <a:rPr lang="ru-RU" sz="2400" dirty="0" smtClean="0"/>
              <a:t>- запрос предложений </a:t>
            </a:r>
            <a:r>
              <a:rPr lang="ru-RU" sz="2400" dirty="0"/>
              <a:t>(ст. </a:t>
            </a:r>
            <a:r>
              <a:rPr lang="ru-RU" sz="2400" dirty="0" smtClean="0"/>
              <a:t>83 </a:t>
            </a:r>
            <a:r>
              <a:rPr lang="ru-RU" sz="2400" dirty="0"/>
              <a:t>Закона 44-ФЗ</a:t>
            </a:r>
            <a:r>
              <a:rPr lang="ru-RU" sz="2400" dirty="0" smtClean="0"/>
              <a:t>).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2) осуществляют </a:t>
            </a:r>
            <a:r>
              <a:rPr lang="ru-RU" sz="2400" b="1" dirty="0"/>
              <a:t>закупки у единственного поставщика (подрядчика, исполнителя</a:t>
            </a:r>
            <a:r>
              <a:rPr lang="ru-RU" sz="2400" b="1" dirty="0" smtClean="0"/>
              <a:t>) </a:t>
            </a:r>
            <a:r>
              <a:rPr lang="ru-RU" sz="2400" dirty="0" smtClean="0"/>
              <a:t>(п. 1-52 ч. 1 ст</a:t>
            </a:r>
            <a:r>
              <a:rPr lang="ru-RU" sz="2400" dirty="0"/>
              <a:t>. </a:t>
            </a:r>
            <a:r>
              <a:rPr lang="ru-RU" sz="2400" dirty="0" smtClean="0"/>
              <a:t>93 </a:t>
            </a:r>
            <a:r>
              <a:rPr lang="ru-RU" sz="2400" dirty="0"/>
              <a:t>Закона 44-ФЗ</a:t>
            </a:r>
            <a:r>
              <a:rPr lang="ru-RU" sz="2400" dirty="0" smtClean="0"/>
              <a:t>)</a:t>
            </a:r>
            <a:endParaRPr lang="ru-RU" sz="24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71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25641" r="11236" b="37180"/>
          <a:stretch/>
        </p:blipFill>
        <p:spPr bwMode="auto">
          <a:xfrm>
            <a:off x="137306" y="836712"/>
            <a:ext cx="861115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2496" y="692696"/>
            <a:ext cx="8579007" cy="56938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Основания </a:t>
            </a:r>
            <a:r>
              <a:rPr lang="ru-RU" sz="2000" b="1" dirty="0">
                <a:solidFill>
                  <a:srgbClr val="C00000"/>
                </a:solidFill>
              </a:rPr>
              <a:t>для внесения изменений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утвержденные планы </a:t>
            </a:r>
            <a:r>
              <a:rPr lang="ru-RU" sz="2000" b="1" dirty="0" smtClean="0">
                <a:solidFill>
                  <a:srgbClr val="C00000"/>
                </a:solidFill>
              </a:rPr>
              <a:t>закупок и планы-графики: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утвержденными изменениями целей осуществления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закупок,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муниципального образования Динской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законов, решений, поручений, указаний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решений, поручений Правительства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 Краснодарского края, решений, поручений главы администрации (губернатора) Краснодарского края, муниципальных правовых актов муниципального образования Динской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экономии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полученной при осуществлении закупок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контроля, определенными статьей 99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об аннулировании процедуры определения поставщиков (подрядчиков, исполнителей);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доведенного до муниципального заказчика объема прав в денежном выражении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принятие и (или) исполнение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сроков и (или) периодичности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приобретения товаров, выполнения работ, оказания услуг;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закупки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обстоятельств, предвидеть которые на дату утверждения плана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закупок, плана-графика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невозможно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2268538" y="115888"/>
            <a:ext cx="4144962" cy="504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ru-RU" sz="3600" dirty="0" smtClean="0">
                <a:solidFill>
                  <a:srgbClr val="C00000"/>
                </a:solidFill>
              </a:rPr>
              <a:t>КОНТРОЛЬ</a:t>
            </a:r>
            <a:r>
              <a:rPr alt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3200" y="673100"/>
            <a:ext cx="8724900" cy="592425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01.01.2017 вступила в силу ч. 5 ст.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Федерального закона №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</a:t>
            </a: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Федеральное казначейство,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образований,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соответствием информации об объеме финансового обеспечения,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включенной в планы закупок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информации об объеме финансового обеспечения для осуществления закупок, утвержденном 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доведенном до заказчика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соответствием информации об идентификационных кодах закупок и об объеме финансового обеспечения для осуществления данных закупок, содержащейся: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планах-графиках, информации, содержащейся в планах закупок;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извещениях об осуществлении закупок, в документации о закупках, информации, содержащейся в планах-графиках;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протоколах определения поставщиков (подрядчиков, исполнителей), информации, содержащейся в документации о закупках;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проектов контрактов, направляемых участникам закупок, с которыми заключаются контракты, информации, содержащейся в протоколах определения поставщиков (подрядчиков, исполнителей);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 контрактов, заключенных заказчиками, условиям контрактов.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01.01.2019 года  на муниципальном уровне контроль не является блокирующим!</a:t>
            </a:r>
            <a:endParaRPr 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32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07D6A-C834-4619-B91F-1B01F31C7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31926"/>
            <a:ext cx="55721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/>
              <a:t>Административная ответственность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31213"/>
              </p:ext>
            </p:extLst>
          </p:nvPr>
        </p:nvGraphicFramePr>
        <p:xfrm>
          <a:off x="251520" y="1472010"/>
          <a:ext cx="8640960" cy="49377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539359"/>
                <a:gridCol w="2101601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нарушения</a:t>
                      </a:r>
                      <a:endParaRPr lang="ru-RU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Размер штрафа</a:t>
                      </a:r>
                      <a:endParaRPr lang="ru-RU" sz="18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097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1. </a:t>
                      </a:r>
                      <a:r>
                        <a:rPr lang="ru-RU" sz="1800" b="1" dirty="0" smtClean="0">
                          <a:effectLst/>
                        </a:rPr>
                        <a:t>Включение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 план закупок или план-график закупок объекта или </a:t>
                      </a:r>
                      <a:r>
                        <a:rPr lang="ru-RU" sz="1800" b="1" dirty="0">
                          <a:effectLst/>
                        </a:rPr>
                        <a:t>объектов закупки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b="1" dirty="0">
                          <a:effectLst/>
                        </a:rPr>
                        <a:t>не соответствующих целям осуществления закупок </a:t>
                      </a:r>
                      <a:r>
                        <a:rPr lang="ru-RU" sz="1800" dirty="0">
                          <a:effectLst/>
                        </a:rPr>
                        <a:t>или установленным законодательством требованиям к закупаемым заказчиком товарам, работам, услугам и (или) нормативным </a:t>
                      </a:r>
                      <a:r>
                        <a:rPr lang="ru-RU" sz="1800" dirty="0" smtClean="0">
                          <a:effectLst/>
                        </a:rPr>
                        <a:t>затратам, </a:t>
                      </a:r>
                      <a:r>
                        <a:rPr lang="ru-RU" sz="1800" b="1" dirty="0" smtClean="0">
                          <a:effectLst/>
                        </a:rPr>
                        <a:t>либо</a:t>
                      </a:r>
                      <a:r>
                        <a:rPr lang="ru-RU" sz="1800" dirty="0" smtClean="0">
                          <a:effectLst/>
                        </a:rPr>
                        <a:t> включение в план-график закупок начальной (максимальной) цены контракта, в том числе заключаемого с единственным контрагентом, в отношении которой </a:t>
                      </a:r>
                      <a:r>
                        <a:rPr lang="ru-RU" sz="1800" b="1" dirty="0" smtClean="0">
                          <a:effectLst/>
                        </a:rPr>
                        <a:t>обоснование отсутствует или не соответствует требованиям, установленным законодательством</a:t>
                      </a:r>
                      <a:endParaRPr lang="ru-RU" sz="1800" b="1" dirty="0" smtClean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</a:t>
                      </a:r>
                      <a:r>
                        <a:rPr lang="ru-RU" sz="1800" b="1" dirty="0">
                          <a:effectLst/>
                        </a:rPr>
                        <a:t>20 000 </a:t>
                      </a:r>
                      <a:r>
                        <a:rPr lang="ru-RU" sz="1800" dirty="0" smtClean="0">
                          <a:effectLst/>
                        </a:rPr>
                        <a:t>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до </a:t>
                      </a:r>
                      <a:r>
                        <a:rPr lang="ru-RU" sz="1800" b="1" dirty="0">
                          <a:effectLst/>
                        </a:rPr>
                        <a:t>50 000 </a:t>
                      </a:r>
                      <a:r>
                        <a:rPr lang="ru-RU" sz="1800" dirty="0" smtClean="0">
                          <a:effectLst/>
                        </a:rPr>
                        <a:t>руб. </a:t>
                      </a:r>
                      <a:r>
                        <a:rPr lang="ru-RU" sz="1800" dirty="0">
                          <a:effectLst/>
                        </a:rPr>
                        <a:t>для должностных лиц</a:t>
                      </a:r>
                      <a:endParaRPr lang="ru-RU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2. </a:t>
                      </a:r>
                      <a:r>
                        <a:rPr lang="ru-RU" sz="1800" b="1" dirty="0" smtClean="0">
                          <a:effectLst/>
                        </a:rPr>
                        <a:t>Несоблюдение </a:t>
                      </a:r>
                      <a:r>
                        <a:rPr lang="ru-RU" sz="1800" b="1" dirty="0">
                          <a:effectLst/>
                        </a:rPr>
                        <a:t>порядка или формы обоснования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начальной (максимальной) цены контракта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>
                          <a:effectLst/>
                        </a:rPr>
                        <a:t>обоснования объекта закупки (за исключением описания объекта закупки)</a:t>
                      </a:r>
                      <a:endParaRPr lang="ru-RU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10 000 </a:t>
                      </a:r>
                      <a:r>
                        <a:rPr lang="ru-RU" sz="1800" dirty="0" smtClean="0">
                          <a:effectLst/>
                        </a:rPr>
                        <a:t>руб. </a:t>
                      </a:r>
                      <a:r>
                        <a:rPr lang="ru-RU" sz="1800" dirty="0">
                          <a:effectLst/>
                        </a:rPr>
                        <a:t>для должностных лиц</a:t>
                      </a:r>
                      <a:endParaRPr lang="ru-RU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4. </a:t>
                      </a:r>
                      <a:r>
                        <a:rPr lang="ru-RU" sz="1800" b="1" dirty="0" smtClean="0">
                          <a:effectLst/>
                        </a:rPr>
                        <a:t>Нарушение </a:t>
                      </a:r>
                      <a:r>
                        <a:rPr lang="ru-RU" sz="1800" b="1" dirty="0">
                          <a:effectLst/>
                        </a:rPr>
                        <a:t>срока утверждения </a:t>
                      </a:r>
                      <a:r>
                        <a:rPr lang="ru-RU" sz="1800" dirty="0">
                          <a:effectLst/>
                        </a:rPr>
                        <a:t>плана закупок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>
                          <a:effectLst/>
                        </a:rPr>
                        <a:t>плана-графика закупок (вносимых в эти планы изменений) или </a:t>
                      </a:r>
                      <a:r>
                        <a:rPr lang="ru-RU" sz="1800" b="1" dirty="0" smtClean="0">
                          <a:effectLst/>
                        </a:rPr>
                        <a:t>срока размещения плана закупок, плана-графика закупок</a:t>
                      </a:r>
                      <a:r>
                        <a:rPr lang="ru-RU" sz="1800" dirty="0" smtClean="0">
                          <a:effectLst/>
                        </a:rPr>
                        <a:t> (</a:t>
                      </a:r>
                      <a:r>
                        <a:rPr lang="ru-RU" sz="1800" dirty="0">
                          <a:effectLst/>
                        </a:rPr>
                        <a:t>вносимых в эти планы изменений) в ЕИС</a:t>
                      </a:r>
                      <a:endParaRPr lang="ru-RU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</a:t>
                      </a:r>
                      <a:r>
                        <a:rPr lang="ru-RU" sz="1800" b="1" dirty="0">
                          <a:effectLst/>
                        </a:rPr>
                        <a:t>5 000 </a:t>
                      </a:r>
                      <a:r>
                        <a:rPr lang="ru-RU" sz="1800" dirty="0" smtClean="0">
                          <a:effectLst/>
                        </a:rPr>
                        <a:t>руб. до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30 </a:t>
                      </a:r>
                      <a:r>
                        <a:rPr lang="ru-RU" sz="1800" b="1" dirty="0">
                          <a:effectLst/>
                        </a:rPr>
                        <a:t>000 </a:t>
                      </a:r>
                      <a:r>
                        <a:rPr lang="ru-RU" sz="1800" dirty="0" smtClean="0">
                          <a:effectLst/>
                        </a:rPr>
                        <a:t>руб. </a:t>
                      </a:r>
                      <a:r>
                        <a:rPr lang="ru-RU" sz="1800" dirty="0">
                          <a:effectLst/>
                        </a:rPr>
                        <a:t>для должностных лиц</a:t>
                      </a:r>
                      <a:endParaRPr lang="ru-RU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54868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КоАП РФ Статья </a:t>
            </a:r>
            <a:r>
              <a:rPr lang="ru-RU" b="1" dirty="0">
                <a:solidFill>
                  <a:srgbClr val="0000FF"/>
                </a:solidFill>
              </a:rPr>
              <a:t>7.29.3. Нарушение законодательства </a:t>
            </a:r>
            <a:r>
              <a:rPr lang="ru-RU" b="1" dirty="0" smtClean="0">
                <a:solidFill>
                  <a:srgbClr val="0000FF"/>
                </a:solidFill>
              </a:rPr>
              <a:t>РФ о </a:t>
            </a:r>
            <a:r>
              <a:rPr lang="ru-RU" b="1" dirty="0">
                <a:solidFill>
                  <a:srgbClr val="0000FF"/>
                </a:solidFill>
              </a:rPr>
              <a:t>контрактной системе в сфере закупок при планировании </a:t>
            </a:r>
            <a:r>
              <a:rPr lang="ru-RU" b="1" dirty="0" smtClean="0">
                <a:solidFill>
                  <a:srgbClr val="0000FF"/>
                </a:solidFill>
              </a:rPr>
              <a:t>закупок 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solidFill>
                  <a:srgbClr val="C00000"/>
                </a:solidFill>
              </a:rPr>
              <a:t>вступила в силу </a:t>
            </a:r>
            <a:r>
              <a:rPr lang="ru-RU" b="1" dirty="0">
                <a:solidFill>
                  <a:srgbClr val="C00000"/>
                </a:solidFill>
              </a:rPr>
              <a:t>с 15.07.2016 </a:t>
            </a:r>
            <a:r>
              <a:rPr lang="ru-RU" dirty="0" smtClean="0">
                <a:solidFill>
                  <a:srgbClr val="C00000"/>
                </a:solidFill>
              </a:rPr>
              <a:t>(Федеральный закон от 03.07.2016 № 318-ФЗ</a:t>
            </a:r>
            <a:r>
              <a:rPr lang="ru-RU" dirty="0" smtClean="0"/>
              <a:t>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2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/>
          <a:srcRect l="5663" t="11389" r="15086" b="12476"/>
          <a:stretch/>
        </p:blipFill>
        <p:spPr bwMode="auto">
          <a:xfrm>
            <a:off x="539552" y="692696"/>
            <a:ext cx="8160639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 rotWithShape="1">
          <a:blip r:embed="rId4"/>
          <a:srcRect l="24127" t="13450" r="17184" b="29751"/>
          <a:stretch/>
        </p:blipFill>
        <p:spPr bwMode="auto">
          <a:xfrm>
            <a:off x="467544" y="692696"/>
            <a:ext cx="82021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/>
          <a:srcRect l="8468" r="13983" b="6836"/>
          <a:stretch/>
        </p:blipFill>
        <p:spPr bwMode="auto">
          <a:xfrm>
            <a:off x="557959" y="859181"/>
            <a:ext cx="8028081" cy="532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3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0"/>
          <p:cNvSpPr txBox="1">
            <a:spLocks noChangeArrowheads="1"/>
          </p:cNvSpPr>
          <p:nvPr/>
        </p:nvSpPr>
        <p:spPr bwMode="auto">
          <a:xfrm>
            <a:off x="127000" y="-61913"/>
            <a:ext cx="9374188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Порядок закупки у ед. </a:t>
            </a:r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поставщика</a:t>
            </a:r>
            <a:endParaRPr lang="ru-RU" sz="32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7" name="Пятиугольник 22"/>
          <p:cNvSpPr>
            <a:spLocks noChangeArrowheads="1"/>
          </p:cNvSpPr>
          <p:nvPr/>
        </p:nvSpPr>
        <p:spPr bwMode="auto">
          <a:xfrm>
            <a:off x="357188" y="571500"/>
            <a:ext cx="4214812" cy="2641600"/>
          </a:xfrm>
          <a:prstGeom prst="homePlate">
            <a:avLst>
              <a:gd name="adj" fmla="val 3434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u="sng" dirty="0">
                <a:solidFill>
                  <a:srgbClr val="0000FF"/>
                </a:solidFill>
              </a:rPr>
              <a:t>п.1 ч.1 ст.93 44-ФЗ</a:t>
            </a:r>
          </a:p>
          <a:p>
            <a:pPr>
              <a:buFontTx/>
              <a:buChar char="-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общедоступная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электросвязь (</a:t>
            </a:r>
            <a:r>
              <a:rPr lang="ru-RU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местная и</a:t>
            </a:r>
          </a:p>
          <a:p>
            <a:pPr>
              <a:defRPr/>
            </a:pPr>
            <a:r>
              <a:rPr lang="ru-RU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междугородняя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Tx/>
              <a:buChar char="-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общедоступная почтовая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связь (</a:t>
            </a:r>
            <a:r>
              <a:rPr lang="ru-RU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пересылка писем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Tx/>
              <a:buChar char="-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передача электрической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тепловой энергии</a:t>
            </a:r>
          </a:p>
        </p:txBody>
      </p:sp>
      <p:sp>
        <p:nvSpPr>
          <p:cNvPr id="19" name="Пятиугольник 22"/>
          <p:cNvSpPr>
            <a:spLocks noChangeArrowheads="1"/>
          </p:cNvSpPr>
          <p:nvPr/>
        </p:nvSpPr>
        <p:spPr bwMode="auto">
          <a:xfrm>
            <a:off x="395288" y="3429000"/>
            <a:ext cx="4464050" cy="3240088"/>
          </a:xfrm>
          <a:prstGeom prst="homePlate">
            <a:avLst>
              <a:gd name="adj" fmla="val 3434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u="sng" dirty="0">
                <a:solidFill>
                  <a:srgbClr val="0000FF"/>
                </a:solidFill>
              </a:rPr>
              <a:t>п.8 ч.1 ст.93 44-ФЗ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водоснабжение,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водоотведение,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теплоснабжение,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газоснабжение,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подключение (присоединение)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сетям инженерно-технического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обеспечения (по тарифам)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ятиугольник 22"/>
          <p:cNvSpPr>
            <a:spLocks noChangeArrowheads="1"/>
          </p:cNvSpPr>
          <p:nvPr/>
        </p:nvSpPr>
        <p:spPr bwMode="auto">
          <a:xfrm>
            <a:off x="4932363" y="2205038"/>
            <a:ext cx="1727200" cy="2733675"/>
          </a:xfrm>
          <a:prstGeom prst="homePlate">
            <a:avLst>
              <a:gd name="adj" fmla="val 343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 descr="C:\Documents and Settings\volodyatoxic\Мои документы\Элементы\VISTA\Icon Shock Super Vista 1\IconShock SuperVista Accounting\png\invoice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408237"/>
            <a:ext cx="1539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Documents and Settings\user46\Рабочий стол\контракт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92735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860800"/>
            <a:ext cx="539750" cy="431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21" name="TextBox 20"/>
          <p:cNvSpPr txBox="1">
            <a:spLocks noChangeArrowheads="1"/>
          </p:cNvSpPr>
          <p:nvPr/>
        </p:nvSpPr>
        <p:spPr bwMode="auto">
          <a:xfrm>
            <a:off x="4859338" y="1628775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FF"/>
                </a:solidFill>
              </a:rPr>
              <a:t>ИЗВЕЩЕНИЕ</a:t>
            </a:r>
          </a:p>
        </p:txBody>
      </p:sp>
      <p:sp>
        <p:nvSpPr>
          <p:cNvPr id="13322" name="TextBox 21"/>
          <p:cNvSpPr txBox="1">
            <a:spLocks noChangeArrowheads="1"/>
          </p:cNvSpPr>
          <p:nvPr/>
        </p:nvSpPr>
        <p:spPr bwMode="auto">
          <a:xfrm>
            <a:off x="7308850" y="2420938"/>
            <a:ext cx="164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00FF"/>
                </a:solidFill>
              </a:rPr>
              <a:t>КОНТРАКТ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732588" y="3716338"/>
            <a:ext cx="10080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24" name="TextBox 27"/>
          <p:cNvSpPr txBox="1">
            <a:spLocks noChangeArrowheads="1"/>
          </p:cNvSpPr>
          <p:nvPr/>
        </p:nvSpPr>
        <p:spPr bwMode="auto">
          <a:xfrm>
            <a:off x="6372225" y="386080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Не менее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5 дней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215063" y="5286375"/>
            <a:ext cx="2571750" cy="121443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6" name="TextBox 14"/>
          <p:cNvSpPr txBox="1">
            <a:spLocks noChangeArrowheads="1"/>
          </p:cNvSpPr>
          <p:nvPr/>
        </p:nvSpPr>
        <p:spPr bwMode="auto">
          <a:xfrm>
            <a:off x="6500813" y="5429250"/>
            <a:ext cx="2071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0000FF"/>
                </a:solidFill>
              </a:rPr>
              <a:t>Вывоз мусора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929313" y="5286375"/>
            <a:ext cx="3000375" cy="1214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000750" y="5286375"/>
            <a:ext cx="2857500" cy="1285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86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0"/>
          <p:cNvSpPr txBox="1">
            <a:spLocks noChangeArrowheads="1"/>
          </p:cNvSpPr>
          <p:nvPr/>
        </p:nvSpPr>
        <p:spPr bwMode="auto">
          <a:xfrm>
            <a:off x="127000" y="-61913"/>
            <a:ext cx="9374188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Порядок закупки у ед. </a:t>
            </a:r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поставщика</a:t>
            </a:r>
            <a:endParaRPr lang="ru-RU" sz="32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8" name="Пятиугольник 22"/>
          <p:cNvSpPr>
            <a:spLocks noChangeArrowheads="1"/>
          </p:cNvSpPr>
          <p:nvPr/>
        </p:nvSpPr>
        <p:spPr bwMode="auto">
          <a:xfrm>
            <a:off x="323850" y="692150"/>
            <a:ext cx="7056438" cy="2881313"/>
          </a:xfrm>
          <a:prstGeom prst="homePlate">
            <a:avLst>
              <a:gd name="adj" fmla="val 3434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u="sng" dirty="0">
                <a:solidFill>
                  <a:srgbClr val="0000FF"/>
                </a:solidFill>
              </a:rPr>
              <a:t>п.4 ч.1 ст.93 44-ФЗ </a:t>
            </a:r>
          </a:p>
          <a:p>
            <a:pPr>
              <a:defRPr/>
            </a:pPr>
            <a:r>
              <a:rPr lang="ru-RU" sz="2200" dirty="0"/>
              <a:t>осуществление </a:t>
            </a:r>
            <a:r>
              <a:rPr lang="ru-RU" sz="2200" b="1" dirty="0"/>
              <a:t>закупки</a:t>
            </a:r>
            <a:r>
              <a:rPr lang="ru-RU" sz="2200" dirty="0"/>
              <a:t> товара, работы, услуги</a:t>
            </a:r>
          </a:p>
          <a:p>
            <a:pPr>
              <a:defRPr/>
            </a:pPr>
            <a:r>
              <a:rPr lang="ru-RU" sz="2200" b="1" dirty="0"/>
              <a:t> на сумму, не превышающую 100 тыс. руб. </a:t>
            </a:r>
          </a:p>
          <a:p>
            <a:pPr>
              <a:defRPr/>
            </a:pPr>
            <a:r>
              <a:rPr lang="ru-RU" sz="2200" dirty="0"/>
              <a:t>(годовой объем закупок </a:t>
            </a:r>
            <a:r>
              <a:rPr lang="ru-RU" sz="2200" u="sng" dirty="0"/>
              <a:t>не должен превышать</a:t>
            </a:r>
          </a:p>
          <a:p>
            <a:pPr>
              <a:defRPr/>
            </a:pPr>
            <a:r>
              <a:rPr lang="ru-RU" sz="2200" u="sng" dirty="0"/>
              <a:t>2 млн. руб. или 5% совокупного годового объема</a:t>
            </a:r>
          </a:p>
          <a:p>
            <a:pPr>
              <a:defRPr/>
            </a:pPr>
            <a:r>
              <a:rPr lang="ru-RU" sz="2200" u="sng" dirty="0"/>
              <a:t>закупок</a:t>
            </a:r>
            <a:r>
              <a:rPr lang="ru-RU" sz="2200" dirty="0"/>
              <a:t> заказчика. </a:t>
            </a:r>
          </a:p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</a:rPr>
              <a:t>!!! Кроме закупок для обеспечения </a:t>
            </a:r>
          </a:p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</a:rPr>
              <a:t>муниципальных нужд сельских поселений</a:t>
            </a:r>
            <a:r>
              <a:rPr lang="ru-RU" sz="2200" dirty="0"/>
              <a:t>.</a:t>
            </a:r>
            <a:endParaRPr lang="ru-RU" sz="2200" b="1" u="sng" dirty="0">
              <a:solidFill>
                <a:srgbClr val="0000FF"/>
              </a:solidFill>
            </a:endParaRPr>
          </a:p>
        </p:txBody>
      </p:sp>
      <p:pic>
        <p:nvPicPr>
          <p:cNvPr id="12292" name="Picture 2" descr="C:\Documents and Settings\user46\Рабочий стол\контракт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00213"/>
            <a:ext cx="144145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4"/>
          <p:cNvSpPr txBox="1">
            <a:spLocks noChangeArrowheads="1"/>
          </p:cNvSpPr>
          <p:nvPr/>
        </p:nvSpPr>
        <p:spPr bwMode="auto">
          <a:xfrm>
            <a:off x="7308850" y="1052513"/>
            <a:ext cx="1573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Контракт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294" name="Picture 2" descr="C:\Documents and Settings\user46\Рабочий стол\контракт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24400"/>
            <a:ext cx="14414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44"/>
          <p:cNvSpPr txBox="1">
            <a:spLocks noChangeArrowheads="1"/>
          </p:cNvSpPr>
          <p:nvPr/>
        </p:nvSpPr>
        <p:spPr bwMode="auto">
          <a:xfrm>
            <a:off x="7308850" y="4149725"/>
            <a:ext cx="1573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Контракт</a:t>
            </a:r>
          </a:p>
        </p:txBody>
      </p:sp>
      <p:sp>
        <p:nvSpPr>
          <p:cNvPr id="15" name="Пятиугольник 22"/>
          <p:cNvSpPr>
            <a:spLocks noChangeArrowheads="1"/>
          </p:cNvSpPr>
          <p:nvPr/>
        </p:nvSpPr>
        <p:spPr bwMode="auto">
          <a:xfrm>
            <a:off x="323850" y="3860800"/>
            <a:ext cx="7056438" cy="2663825"/>
          </a:xfrm>
          <a:prstGeom prst="homePlate">
            <a:avLst>
              <a:gd name="adj" fmla="val 3434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u="sng" dirty="0">
                <a:solidFill>
                  <a:srgbClr val="0000FF"/>
                </a:solidFill>
              </a:rPr>
              <a:t>п.5 ч.1 ст.93 44-ФЗ </a:t>
            </a:r>
          </a:p>
          <a:p>
            <a:pPr>
              <a:defRPr/>
            </a:pPr>
            <a:r>
              <a:rPr lang="ru-RU" sz="2200" dirty="0"/>
              <a:t>осуществление </a:t>
            </a:r>
            <a:r>
              <a:rPr lang="ru-RU" sz="2200" b="1" dirty="0">
                <a:solidFill>
                  <a:srgbClr val="C00000"/>
                </a:solidFill>
              </a:rPr>
              <a:t>отдельными заказчиками</a:t>
            </a:r>
          </a:p>
          <a:p>
            <a:pPr>
              <a:defRPr/>
            </a:pPr>
            <a:r>
              <a:rPr lang="ru-RU" sz="2200" b="1" dirty="0"/>
              <a:t>закупки</a:t>
            </a:r>
            <a:r>
              <a:rPr lang="ru-RU" sz="2200" dirty="0"/>
              <a:t> товара, работы, услуги</a:t>
            </a:r>
          </a:p>
          <a:p>
            <a:pPr>
              <a:defRPr/>
            </a:pPr>
            <a:r>
              <a:rPr lang="ru-RU" sz="2200" b="1" dirty="0"/>
              <a:t>на сумму, не превышающую 400 тыс. руб. </a:t>
            </a:r>
          </a:p>
          <a:p>
            <a:pPr>
              <a:defRPr/>
            </a:pPr>
            <a:r>
              <a:rPr lang="ru-RU" sz="2200" dirty="0"/>
              <a:t>(годовой объем закупок </a:t>
            </a:r>
            <a:r>
              <a:rPr lang="ru-RU" sz="2200" u="sng" dirty="0"/>
              <a:t>не должен превышать</a:t>
            </a:r>
          </a:p>
          <a:p>
            <a:pPr>
              <a:defRPr/>
            </a:pPr>
            <a:r>
              <a:rPr lang="ru-RU" sz="2200" u="sng" dirty="0"/>
              <a:t>50% совокупного годового объема закупок</a:t>
            </a:r>
            <a:r>
              <a:rPr lang="ru-RU" sz="2200" dirty="0"/>
              <a:t> </a:t>
            </a:r>
          </a:p>
          <a:p>
            <a:pPr>
              <a:defRPr/>
            </a:pPr>
            <a:r>
              <a:rPr lang="ru-RU" sz="2200" dirty="0"/>
              <a:t>заказчика</a:t>
            </a:r>
            <a:r>
              <a:rPr lang="ru-RU" sz="2000" dirty="0"/>
              <a:t>.</a:t>
            </a:r>
            <a:endParaRPr lang="ru-RU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4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0"/>
          <p:cNvSpPr txBox="1">
            <a:spLocks noChangeArrowheads="1"/>
          </p:cNvSpPr>
          <p:nvPr/>
        </p:nvSpPr>
        <p:spPr bwMode="auto">
          <a:xfrm>
            <a:off x="127000" y="-61913"/>
            <a:ext cx="9374188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Порядок закупки у ед. </a:t>
            </a:r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поставщика</a:t>
            </a:r>
            <a:endParaRPr lang="ru-RU" sz="32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47" name="Пятиугольник 22"/>
          <p:cNvSpPr>
            <a:spLocks noChangeArrowheads="1"/>
          </p:cNvSpPr>
          <p:nvPr/>
        </p:nvSpPr>
        <p:spPr bwMode="auto">
          <a:xfrm>
            <a:off x="127000" y="836712"/>
            <a:ext cx="2625725" cy="5687913"/>
          </a:xfrm>
          <a:prstGeom prst="homePlate">
            <a:avLst>
              <a:gd name="adj" fmla="val 3434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u="sng" dirty="0" smtClean="0">
                <a:solidFill>
                  <a:srgbClr val="0000FF"/>
                </a:solidFill>
              </a:rPr>
              <a:t>п.14 </a:t>
            </a:r>
            <a:r>
              <a:rPr lang="ru-RU" sz="1600" b="1" u="sng" dirty="0">
                <a:solidFill>
                  <a:srgbClr val="0000FF"/>
                </a:solidFill>
              </a:rPr>
              <a:t>ч.1 ст.93 </a:t>
            </a:r>
            <a:r>
              <a:rPr lang="ru-RU" sz="1600" b="1" u="sng" dirty="0" smtClean="0">
                <a:solidFill>
                  <a:srgbClr val="0000FF"/>
                </a:solidFill>
              </a:rPr>
              <a:t>44-ФЗ</a:t>
            </a:r>
            <a:endParaRPr lang="ru-RU" sz="1600" b="1" u="sng" dirty="0">
              <a:solidFill>
                <a:srgbClr val="0000FF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закупка печатных изданий 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определенных авторов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  <a:r>
              <a:rPr lang="ru-RU" sz="1400" dirty="0" smtClean="0">
                <a:solidFill>
                  <a:srgbClr val="0000FF"/>
                </a:solidFill>
              </a:rPr>
              <a:t>у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издателей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 таких изданий,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 которым принадлежат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исключительные </a:t>
            </a:r>
            <a:r>
              <a:rPr lang="ru-RU" sz="1400" smtClean="0">
                <a:solidFill>
                  <a:srgbClr val="0000FF"/>
                </a:solidFill>
              </a:rPr>
              <a:t>права </a:t>
            </a:r>
          </a:p>
          <a:p>
            <a:pPr algn="ctr"/>
            <a:r>
              <a:rPr lang="ru-RU" sz="1400" smtClean="0">
                <a:solidFill>
                  <a:srgbClr val="0000FF"/>
                </a:solidFill>
              </a:rPr>
              <a:t>на </a:t>
            </a:r>
            <a:r>
              <a:rPr lang="ru-RU" sz="1400" dirty="0" smtClean="0">
                <a:solidFill>
                  <a:srgbClr val="0000FF"/>
                </a:solidFill>
              </a:rPr>
              <a:t>издания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48" name="Пятиугольник 22"/>
          <p:cNvSpPr>
            <a:spLocks noChangeArrowheads="1"/>
          </p:cNvSpPr>
          <p:nvPr/>
        </p:nvSpPr>
        <p:spPr bwMode="auto">
          <a:xfrm>
            <a:off x="2752726" y="836712"/>
            <a:ext cx="3979514" cy="1938992"/>
          </a:xfrm>
          <a:prstGeom prst="homePlate">
            <a:avLst>
              <a:gd name="adj" fmla="val 402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49" name="Picture 2" descr="C:\Documents and Settings\volodyatoxic\Мои документы\Элементы\VISTA\Icon Shock Super Vista 1\IconShock SuperVista Accounting\png\invoice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980728"/>
            <a:ext cx="1150938" cy="1285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393" name="TextBox 50"/>
          <p:cNvSpPr txBox="1">
            <a:spLocks noChangeArrowheads="1"/>
          </p:cNvSpPr>
          <p:nvPr/>
        </p:nvSpPr>
        <p:spPr bwMode="auto">
          <a:xfrm>
            <a:off x="3059113" y="836712"/>
            <a:ext cx="27370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FF"/>
                </a:solidFill>
              </a:rPr>
              <a:t>Документально оформленный отчет</a:t>
            </a:r>
            <a:r>
              <a:rPr lang="ru-RU" sz="2200" b="1" dirty="0">
                <a:solidFill>
                  <a:srgbClr val="0000FF"/>
                </a:solidFill>
              </a:rPr>
              <a:t>  </a:t>
            </a:r>
            <a:r>
              <a:rPr lang="ru-RU" dirty="0"/>
              <a:t>о невозможности или нецелесообразности иных способов</a:t>
            </a:r>
          </a:p>
        </p:txBody>
      </p:sp>
      <p:pic>
        <p:nvPicPr>
          <p:cNvPr id="16394" name="Picture 2" descr="C:\Documents and Settings\user46\Рабочий стол\контракт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49" y="1806208"/>
            <a:ext cx="1152525" cy="41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44"/>
          <p:cNvSpPr txBox="1">
            <a:spLocks noChangeArrowheads="1"/>
          </p:cNvSpPr>
          <p:nvPr/>
        </p:nvSpPr>
        <p:spPr bwMode="auto">
          <a:xfrm>
            <a:off x="7452320" y="1340768"/>
            <a:ext cx="1512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FF"/>
                </a:solidFill>
              </a:rPr>
              <a:t>КОНТРАКТ</a:t>
            </a:r>
          </a:p>
        </p:txBody>
      </p:sp>
      <p:sp>
        <p:nvSpPr>
          <p:cNvPr id="15" name="Пятиугольник 22"/>
          <p:cNvSpPr>
            <a:spLocks noChangeArrowheads="1"/>
          </p:cNvSpPr>
          <p:nvPr/>
        </p:nvSpPr>
        <p:spPr bwMode="auto">
          <a:xfrm>
            <a:off x="2740893" y="4070661"/>
            <a:ext cx="3834308" cy="1899408"/>
          </a:xfrm>
          <a:prstGeom prst="homePlate">
            <a:avLst>
              <a:gd name="adj" fmla="val 3711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2" descr="C:\Documents and Settings\volodyatoxic\Мои документы\Элементы\VISTA\Icon Shock Super Vista 1\IconShock SuperVista Accounting\png\invoice_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221088"/>
            <a:ext cx="2232248" cy="175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859" y="5544680"/>
            <a:ext cx="539750" cy="431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rot="10800000" flipH="1" flipV="1">
            <a:off x="6660232" y="4284821"/>
            <a:ext cx="1080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C00000"/>
                </a:solidFill>
              </a:rPr>
              <a:t>Не менее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1600" b="1" dirty="0" smtClean="0">
                <a:solidFill>
                  <a:srgbClr val="C00000"/>
                </a:solidFill>
              </a:rPr>
              <a:t>5 дней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804248" y="5157192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44516" y="3468974"/>
            <a:ext cx="1979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ИЗВЕЩЕНИЕ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4067944" y="2924944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1759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0"/>
          <p:cNvSpPr txBox="1">
            <a:spLocks noChangeArrowheads="1"/>
          </p:cNvSpPr>
          <p:nvPr/>
        </p:nvSpPr>
        <p:spPr bwMode="auto">
          <a:xfrm>
            <a:off x="127000" y="-61913"/>
            <a:ext cx="9374188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Порядок закупки у ед. </a:t>
            </a:r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поставщика</a:t>
            </a:r>
            <a:endParaRPr lang="ru-RU" sz="32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8" name="Пятиугольник 22"/>
          <p:cNvSpPr>
            <a:spLocks noChangeArrowheads="1"/>
          </p:cNvSpPr>
          <p:nvPr/>
        </p:nvSpPr>
        <p:spPr bwMode="auto">
          <a:xfrm>
            <a:off x="323850" y="1052513"/>
            <a:ext cx="6911975" cy="2592387"/>
          </a:xfrm>
          <a:prstGeom prst="homePlate">
            <a:avLst>
              <a:gd name="adj" fmla="val 3434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b="1" u="sng" dirty="0">
                <a:solidFill>
                  <a:srgbClr val="0000FF"/>
                </a:solidFill>
              </a:rPr>
              <a:t>п.29 ч.1 ст.93 44-ФЗ 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договора энергоснабжения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договора купли-продажи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электрической энергии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гарантирующим поставщиком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электрической энергии</a:t>
            </a:r>
          </a:p>
        </p:txBody>
      </p:sp>
      <p:pic>
        <p:nvPicPr>
          <p:cNvPr id="16388" name="Picture 2" descr="C:\Documents and Settings\user46\Рабочий стол\контракт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00213"/>
            <a:ext cx="144145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4"/>
          <p:cNvSpPr txBox="1">
            <a:spLocks noChangeArrowheads="1"/>
          </p:cNvSpPr>
          <p:nvPr/>
        </p:nvSpPr>
        <p:spPr bwMode="auto">
          <a:xfrm>
            <a:off x="7092950" y="1052513"/>
            <a:ext cx="1789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FF"/>
                </a:solidFill>
              </a:rPr>
              <a:t>ДОГОВОР</a:t>
            </a:r>
          </a:p>
        </p:txBody>
      </p:sp>
      <p:sp>
        <p:nvSpPr>
          <p:cNvPr id="47" name="Пятиугольник 22"/>
          <p:cNvSpPr>
            <a:spLocks noChangeArrowheads="1"/>
          </p:cNvSpPr>
          <p:nvPr/>
        </p:nvSpPr>
        <p:spPr bwMode="auto">
          <a:xfrm>
            <a:off x="323850" y="4292600"/>
            <a:ext cx="2428875" cy="2232025"/>
          </a:xfrm>
          <a:prstGeom prst="homePlate">
            <a:avLst>
              <a:gd name="adj" fmla="val 3434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нежилого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здания, строения,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сооружения, 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нежилого</a:t>
            </a:r>
          </a:p>
          <a:p>
            <a:pPr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помещения</a:t>
            </a:r>
          </a:p>
        </p:txBody>
      </p:sp>
      <p:sp>
        <p:nvSpPr>
          <p:cNvPr id="48" name="Пятиугольник 22"/>
          <p:cNvSpPr>
            <a:spLocks noChangeArrowheads="1"/>
          </p:cNvSpPr>
          <p:nvPr/>
        </p:nvSpPr>
        <p:spPr bwMode="auto">
          <a:xfrm>
            <a:off x="2987675" y="4292600"/>
            <a:ext cx="4143375" cy="2160588"/>
          </a:xfrm>
          <a:prstGeom prst="homePlate">
            <a:avLst>
              <a:gd name="adj" fmla="val 343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4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49" name="Picture 2" descr="C:\Documents and Settings\volodyatoxic\Мои документы\Элементы\VISTA\Icon Shock Super Vista 1\IconShock SuperVista Accounting\png\invoice_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365625"/>
            <a:ext cx="1150938" cy="1285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393" name="TextBox 50"/>
          <p:cNvSpPr txBox="1">
            <a:spLocks noChangeArrowheads="1"/>
          </p:cNvSpPr>
          <p:nvPr/>
        </p:nvSpPr>
        <p:spPr bwMode="auto">
          <a:xfrm>
            <a:off x="3059113" y="4292600"/>
            <a:ext cx="2952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200" b="1">
                <a:solidFill>
                  <a:srgbClr val="0000FF"/>
                </a:solidFill>
              </a:rPr>
              <a:t>Документально оформленный отчет  </a:t>
            </a:r>
            <a:r>
              <a:rPr lang="ru-RU" sz="2200"/>
              <a:t>о невозможности или нецелесообразности иных способов</a:t>
            </a:r>
          </a:p>
        </p:txBody>
      </p:sp>
      <p:pic>
        <p:nvPicPr>
          <p:cNvPr id="16394" name="Picture 2" descr="C:\Documents and Settings\user46\Рабочий стол\контракт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41888"/>
            <a:ext cx="144145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44"/>
          <p:cNvSpPr txBox="1">
            <a:spLocks noChangeArrowheads="1"/>
          </p:cNvSpPr>
          <p:nvPr/>
        </p:nvSpPr>
        <p:spPr bwMode="auto">
          <a:xfrm>
            <a:off x="7092950" y="4292600"/>
            <a:ext cx="1789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/>
              <a:t>КОНТРАКТ</a:t>
            </a:r>
          </a:p>
        </p:txBody>
      </p:sp>
      <p:sp>
        <p:nvSpPr>
          <p:cNvPr id="16396" name="Прямоугольник 13"/>
          <p:cNvSpPr>
            <a:spLocks noChangeArrowheads="1"/>
          </p:cNvSpPr>
          <p:nvPr/>
        </p:nvSpPr>
        <p:spPr bwMode="auto">
          <a:xfrm>
            <a:off x="-41275" y="3860800"/>
            <a:ext cx="311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п.32 ч.1 ст.93 44-ФЗ</a:t>
            </a:r>
          </a:p>
        </p:txBody>
      </p:sp>
    </p:spTree>
    <p:extLst>
      <p:ext uri="{BB962C8B-B14F-4D97-AF65-F5344CB8AC3E}">
        <p14:creationId xmlns:p14="http://schemas.microsoft.com/office/powerpoint/2010/main" val="3987927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3584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Пролонгация контрактов (договоров) не допускается!!!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Согласно </a:t>
            </a:r>
            <a:r>
              <a:rPr lang="ru-RU" sz="2000" dirty="0"/>
              <a:t>ч. 2 ст. 34 Закона № 44-ФЗ при заключении и исполнении контракта изменение его условий </a:t>
            </a:r>
            <a:r>
              <a:rPr lang="ru-RU" sz="2000" u="sng" dirty="0"/>
              <a:t>не допускается</a:t>
            </a:r>
            <a:r>
              <a:rPr lang="ru-RU" sz="2000" dirty="0"/>
              <a:t>, за исключением случаев, предусмотренных </a:t>
            </a:r>
            <a:r>
              <a:rPr lang="ru-RU" sz="2000" dirty="0" smtClean="0"/>
              <a:t>указанной </a:t>
            </a:r>
            <a:r>
              <a:rPr lang="ru-RU" sz="2000" dirty="0"/>
              <a:t>статьей и ст. </a:t>
            </a:r>
            <a:r>
              <a:rPr lang="ru-RU" sz="2000" dirty="0" smtClean="0"/>
              <a:t>95 </a:t>
            </a:r>
            <a:r>
              <a:rPr lang="ru-RU" sz="2000" dirty="0"/>
              <a:t>Закона № </a:t>
            </a:r>
            <a:r>
              <a:rPr lang="ru-RU" sz="2000" dirty="0" smtClean="0"/>
              <a:t>44-ФЗ.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i="1" dirty="0" smtClean="0"/>
              <a:t>По </a:t>
            </a:r>
            <a:r>
              <a:rPr lang="ru-RU" sz="2000" i="1" dirty="0"/>
              <a:t>условиям Закона № 44-ФЗ </a:t>
            </a:r>
            <a:r>
              <a:rPr lang="ru-RU" sz="2000" i="1" dirty="0" smtClean="0"/>
              <a:t>муниципальные и государственные </a:t>
            </a:r>
            <a:r>
              <a:rPr lang="ru-RU" sz="2000" i="1" dirty="0" smtClean="0">
                <a:hlinkClick r:id="rId4" tooltip="Госконтракт: основные понятия и требования к участникам торгов"/>
              </a:rPr>
              <a:t>контракты </a:t>
            </a:r>
            <a:r>
              <a:rPr lang="ru-RU" sz="2000" i="1" dirty="0">
                <a:hlinkClick r:id="rId4" tooltip="Госконтракт: основные понятия и требования к участникам торгов"/>
              </a:rPr>
              <a:t>оформляются исходя из выделенных лимитов бюджетных обязательств</a:t>
            </a:r>
            <a:r>
              <a:rPr lang="ru-RU" sz="2000" i="1" dirty="0"/>
              <a:t>. Поэтому при наличии утвержденных лимитов на 3 года, </a:t>
            </a:r>
            <a:r>
              <a:rPr lang="ru-RU" sz="2000" i="1" dirty="0" smtClean="0"/>
              <a:t>заказчик </a:t>
            </a:r>
            <a:r>
              <a:rPr lang="ru-RU" sz="2000" i="1" dirty="0"/>
              <a:t>имеет право оформить </a:t>
            </a:r>
            <a:r>
              <a:rPr lang="ru-RU" sz="2000" i="1" dirty="0" smtClean="0"/>
              <a:t>контракт </a:t>
            </a:r>
            <a:r>
              <a:rPr lang="ru-RU" sz="2000" i="1" dirty="0"/>
              <a:t>на такой срок. Подробнее см письмо Минэкономразвития от 29.07.2015 № Д28и-2141. </a:t>
            </a:r>
            <a:endParaRPr lang="ru-RU" sz="2000" i="1" dirty="0" smtClean="0"/>
          </a:p>
          <a:p>
            <a:pPr algn="just"/>
            <a:endParaRPr lang="ru-RU" sz="2000" i="1" dirty="0"/>
          </a:p>
          <a:p>
            <a:pPr algn="just"/>
            <a:r>
              <a:rPr lang="ru-RU" sz="2000" i="1" dirty="0" smtClean="0"/>
              <a:t>При </a:t>
            </a:r>
            <a:r>
              <a:rPr lang="ru-RU" sz="2000" i="1" dirty="0"/>
              <a:t>этом пролонгация </a:t>
            </a:r>
            <a:r>
              <a:rPr lang="ru-RU" sz="2000" i="1" dirty="0" smtClean="0"/>
              <a:t>ранее заключенных </a:t>
            </a:r>
            <a:r>
              <a:rPr lang="ru-RU" sz="2000" i="1" dirty="0"/>
              <a:t>контрактов </a:t>
            </a:r>
            <a:r>
              <a:rPr lang="ru-RU" sz="2000" i="1" dirty="0" smtClean="0"/>
              <a:t>(в том числе с </a:t>
            </a:r>
            <a:r>
              <a:rPr lang="ru-RU" sz="2000" i="1" dirty="0"/>
              <a:t>единственным </a:t>
            </a:r>
            <a:r>
              <a:rPr lang="ru-RU" sz="2000" i="1" dirty="0" smtClean="0"/>
              <a:t>поставщиком) </a:t>
            </a:r>
            <a:r>
              <a:rPr lang="ru-RU" sz="2000" i="1" u="sng" dirty="0" smtClean="0"/>
              <a:t>не допускае</a:t>
            </a:r>
            <a:r>
              <a:rPr lang="ru-RU" sz="2000" i="1" dirty="0" smtClean="0"/>
              <a:t>тся </a:t>
            </a:r>
          </a:p>
          <a:p>
            <a:pPr algn="just"/>
            <a:r>
              <a:rPr lang="ru-RU" sz="2000" i="1" dirty="0" smtClean="0"/>
              <a:t>(</a:t>
            </a:r>
            <a:r>
              <a:rPr lang="ru-RU" sz="2000" i="1" dirty="0" smtClean="0">
                <a:solidFill>
                  <a:srgbClr val="FF0000"/>
                </a:solidFill>
              </a:rPr>
              <a:t>Письмо </a:t>
            </a:r>
            <a:r>
              <a:rPr lang="ru-RU" sz="2000" i="1" dirty="0">
                <a:solidFill>
                  <a:srgbClr val="FF0000"/>
                </a:solidFill>
              </a:rPr>
              <a:t>Минэкономразвития от 14.07.2016 № Д28и-1818</a:t>
            </a:r>
            <a:r>
              <a:rPr lang="ru-RU" sz="20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89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2867" r="19593" b="6202"/>
          <a:stretch/>
        </p:blipFill>
        <p:spPr bwMode="auto">
          <a:xfrm>
            <a:off x="276447" y="882502"/>
            <a:ext cx="8760050" cy="55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081" y="500043"/>
            <a:ext cx="485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Сайт Департамента: </a:t>
            </a:r>
            <a:r>
              <a:rPr lang="en-US" dirty="0" smtClean="0">
                <a:solidFill>
                  <a:srgbClr val="C00000"/>
                </a:solidFill>
              </a:rPr>
              <a:t>http</a:t>
            </a:r>
            <a:r>
              <a:rPr lang="en-US" dirty="0">
                <a:solidFill>
                  <a:srgbClr val="C00000"/>
                </a:solidFill>
              </a:rPr>
              <a:t>://</a:t>
            </a:r>
            <a:r>
              <a:rPr lang="en-US" dirty="0" smtClean="0">
                <a:solidFill>
                  <a:srgbClr val="C00000"/>
                </a:solidFill>
              </a:rPr>
              <a:t>www.gz-kuban.ru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081" y="3789040"/>
            <a:ext cx="1939647" cy="72008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67744" y="2996952"/>
            <a:ext cx="52565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8837" r="10174" b="14729"/>
          <a:stretch/>
        </p:blipFill>
        <p:spPr bwMode="auto">
          <a:xfrm>
            <a:off x="251520" y="500043"/>
            <a:ext cx="8784976" cy="52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081" y="404664"/>
            <a:ext cx="1939647" cy="427962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080" y="2755649"/>
            <a:ext cx="3739848" cy="360040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44275" r="11744" b="39845"/>
          <a:stretch/>
        </p:blipFill>
        <p:spPr bwMode="auto">
          <a:xfrm>
            <a:off x="189949" y="5661248"/>
            <a:ext cx="8846547" cy="108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Documents and Settings\volodyatoxic\Рабочий стол\presentation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971550" y="261938"/>
            <a:ext cx="7143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857250" y="1214438"/>
            <a:ext cx="6732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  <a:t>Отдел муниципальных закупок </a:t>
            </a:r>
            <a:b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</a:br>
            <a: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  <a:t>администрации МО Динской район </a:t>
            </a:r>
            <a:r>
              <a:rPr lang="ru-RU" sz="3200" i="1" dirty="0">
                <a:latin typeface="Corbel" pitchFamily="34" charset="0"/>
              </a:rPr>
              <a:t/>
            </a:r>
            <a:br>
              <a:rPr lang="ru-RU" sz="3200" i="1" dirty="0">
                <a:latin typeface="Corbel" pitchFamily="34" charset="0"/>
              </a:rPr>
            </a:br>
            <a:endParaRPr lang="ru-RU" sz="3200" i="1" dirty="0">
              <a:latin typeface="Corbe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/>
              <a:t>тел.: </a:t>
            </a:r>
            <a:r>
              <a:rPr lang="ru-RU" sz="3200" b="1" dirty="0"/>
              <a:t>6-56-70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e-mail</a:t>
            </a:r>
            <a:r>
              <a:rPr lang="ru-RU" sz="3200" dirty="0"/>
              <a:t>: </a:t>
            </a:r>
            <a:r>
              <a:rPr lang="en-US" sz="3200" b="1" dirty="0">
                <a:solidFill>
                  <a:srgbClr val="0000FF"/>
                </a:solidFill>
              </a:rPr>
              <a:t>dinsk_zakupki@mail.ru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9E710-57D0-4EF2-9243-7A1DD9FD55A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8E34CA-87AE-43D8-A0CF-E1263DFA3316}" type="slidenum">
              <a:rPr lang="ru-RU" altLang="ru-RU" sz="18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8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5330" y="260648"/>
            <a:ext cx="87852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Планы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закупок и Планы-графики закупок: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Утверждаются</a:t>
            </a:r>
            <a:endParaRPr lang="ru-RU" alt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84163" y="1169988"/>
            <a:ext cx="447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Заказчик</a:t>
            </a:r>
            <a:endParaRPr lang="ru-RU" alt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557942" y="1049338"/>
            <a:ext cx="4230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 утверждения:</a:t>
            </a:r>
            <a:endParaRPr lang="ru-RU" alt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течение 10 </a:t>
            </a:r>
            <a:r>
              <a:rPr lang="ru-RU" alt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рабочих дней после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10" name="Прямая соединительная линия 7"/>
          <p:cNvCxnSpPr>
            <a:cxnSpLocks noChangeShapeType="1"/>
            <a:endCxn id="15" idx="0"/>
          </p:cNvCxnSpPr>
          <p:nvPr/>
        </p:nvCxnSpPr>
        <p:spPr bwMode="auto">
          <a:xfrm>
            <a:off x="4474344" y="1216759"/>
            <a:ext cx="20941" cy="389719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36550" y="1709738"/>
            <a:ext cx="828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431800" y="1709738"/>
            <a:ext cx="392417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Муниципальный заказчик (казенное учреждение)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Бюджетное учреждение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Муниципальное унитарное предприятие  (</a:t>
            </a:r>
            <a:r>
              <a:rPr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01.01.2017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4706937" y="1720768"/>
            <a:ext cx="4176713" cy="33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доведения о</a:t>
            </a:r>
            <a:r>
              <a:rPr lang="ru-RU" dirty="0" smtClean="0">
                <a:solidFill>
                  <a:srgbClr val="0000CC"/>
                </a:solidFill>
              </a:rPr>
              <a:t>бъема </a:t>
            </a:r>
            <a:r>
              <a:rPr lang="ru-RU" dirty="0">
                <a:solidFill>
                  <a:srgbClr val="0000CC"/>
                </a:solidFill>
              </a:rPr>
              <a:t>прав в денежном выражении на принятие и (или) исполнение обязательств в соответствии с бюджетным законодательством </a:t>
            </a:r>
            <a:r>
              <a:rPr lang="ru-RU" dirty="0" smtClean="0">
                <a:solidFill>
                  <a:srgbClr val="0000CC"/>
                </a:solidFill>
              </a:rPr>
              <a:t>(</a:t>
            </a:r>
            <a:r>
              <a:rPr lang="ru-RU" alt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ЛБО)</a:t>
            </a:r>
            <a:endParaRPr lang="ru-RU" alt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утверждения плана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финансово-хозяйственной деятельности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утверждения плана (программы) </a:t>
            </a:r>
            <a:r>
              <a:rPr lang="ru-RU" dirty="0">
                <a:solidFill>
                  <a:schemeClr val="tx1"/>
                </a:solidFill>
              </a:rPr>
              <a:t>финансово-хозяйственной деятельности</a:t>
            </a:r>
          </a:p>
        </p:txBody>
      </p:sp>
      <p:cxnSp>
        <p:nvCxnSpPr>
          <p:cNvPr id="13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84163" y="3140968"/>
            <a:ext cx="828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417742" y="4149080"/>
            <a:ext cx="828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02672" y="5113955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Размещаются в </a:t>
            </a:r>
            <a:r>
              <a:rPr lang="ru-RU" b="1" dirty="0" smtClean="0">
                <a:solidFill>
                  <a:srgbClr val="C00000"/>
                </a:solidFill>
              </a:rPr>
              <a:t>единой </a:t>
            </a:r>
            <a:r>
              <a:rPr lang="ru-RU" b="1" dirty="0">
                <a:solidFill>
                  <a:srgbClr val="C00000"/>
                </a:solidFill>
              </a:rPr>
              <a:t>информационной системы в сфере закупок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(сайт </a:t>
            </a:r>
            <a:r>
              <a:rPr lang="ru-RU" b="1" u="sng" dirty="0" smtClean="0">
                <a:solidFill>
                  <a:srgbClr val="0000FF"/>
                </a:solidFill>
                <a:hlinkClick r:id="rId2"/>
              </a:rPr>
              <a:t>zakupki.gov.ru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endParaRPr lang="ru-RU" alt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350" y="5789867"/>
            <a:ext cx="8077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- в </a:t>
            </a:r>
            <a:r>
              <a:rPr lang="ru-RU" sz="2000" b="1" dirty="0">
                <a:solidFill>
                  <a:srgbClr val="000099"/>
                </a:solidFill>
              </a:rPr>
              <a:t>течение </a:t>
            </a:r>
            <a:r>
              <a:rPr lang="ru-RU" sz="2000" b="1" dirty="0" smtClean="0">
                <a:solidFill>
                  <a:srgbClr val="000099"/>
                </a:solidFill>
              </a:rPr>
              <a:t>3 рабочих </a:t>
            </a:r>
            <a:r>
              <a:rPr lang="ru-RU" sz="2000" b="1" dirty="0">
                <a:solidFill>
                  <a:srgbClr val="000099"/>
                </a:solidFill>
              </a:rPr>
              <a:t>дней со дня утверждения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39" y="3933056"/>
            <a:ext cx="339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0001" y="893088"/>
            <a:ext cx="842968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Постановление администрации МО </a:t>
            </a:r>
            <a:r>
              <a:rPr lang="ru-RU" sz="2400" dirty="0"/>
              <a:t>Динской район </a:t>
            </a:r>
            <a:endParaRPr lang="ru-RU" sz="2400" dirty="0" smtClean="0"/>
          </a:p>
          <a:p>
            <a:pPr algn="ctr"/>
            <a:r>
              <a:rPr lang="ru-RU" sz="2400" b="1" dirty="0" smtClean="0"/>
              <a:t>от 25.12.2015 № 1488 </a:t>
            </a:r>
            <a:r>
              <a:rPr lang="ru-RU" sz="2400" dirty="0" smtClean="0"/>
              <a:t>«Об утверждении Порядка формирования, утверждения и ведения </a:t>
            </a:r>
            <a:r>
              <a:rPr lang="ru-RU" sz="2400" b="1" dirty="0" smtClean="0"/>
              <a:t>планов закупок</a:t>
            </a:r>
            <a:r>
              <a:rPr lang="ru-RU" sz="2400" dirty="0" smtClean="0"/>
              <a:t> товаров, работ, услуг для обеспечения муниципальных нужд муниципального образования Динской район»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172" y="-3413"/>
            <a:ext cx="6187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Планы закупок</a:t>
            </a:r>
            <a:endParaRPr lang="ru-RU" sz="2400" b="1" dirty="0"/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4264407" y="2924944"/>
            <a:ext cx="504056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8601" y="3861048"/>
            <a:ext cx="842968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остановлением </a:t>
            </a:r>
            <a:r>
              <a:rPr lang="ru-RU" sz="2400" b="1" dirty="0"/>
              <a:t>Правительства </a:t>
            </a:r>
            <a:r>
              <a:rPr lang="ru-RU" sz="2400" b="1" dirty="0" smtClean="0"/>
              <a:t>РФ </a:t>
            </a:r>
            <a:r>
              <a:rPr lang="ru-RU" sz="2400" b="1" dirty="0"/>
              <a:t>от </a:t>
            </a:r>
            <a:r>
              <a:rPr lang="ru-RU" sz="2400" b="1" dirty="0" smtClean="0"/>
              <a:t>21.11.2013 № 1043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dirty="0"/>
              <a:t>«О требованиях к формированию, утверждению и ведению планов закупок товаров, работ, услуг для обеспечения нужд субъекта Российской Федерации и муниципальных нужд, а также требованиях к форме планов закупок товаров, работ, услуг»</a:t>
            </a:r>
          </a:p>
        </p:txBody>
      </p:sp>
    </p:spTree>
    <p:extLst>
      <p:ext uri="{BB962C8B-B14F-4D97-AF65-F5344CB8AC3E}">
        <p14:creationId xmlns:p14="http://schemas.microsoft.com/office/powerpoint/2010/main" val="14789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2274" y="804879"/>
            <a:ext cx="8352928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 плане закупок необходимо </a:t>
            </a:r>
            <a:r>
              <a:rPr lang="ru-RU" i="1" dirty="0">
                <a:solidFill>
                  <a:srgbClr val="FF0000"/>
                </a:solidFill>
              </a:rPr>
              <a:t>обращать внимание на необходимость указания следующей информации: 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- планируемые сроки осуществления закупки (планируемый </a:t>
            </a:r>
            <a:r>
              <a:rPr lang="ru-RU" dirty="0"/>
              <a:t>срок начала осуществления закупки</a:t>
            </a:r>
            <a:r>
              <a:rPr lang="ru-RU" dirty="0" smtClean="0"/>
              <a:t> </a:t>
            </a:r>
            <a:r>
              <a:rPr lang="ru-RU" dirty="0"/>
              <a:t>– это предполагаемая дата </a:t>
            </a:r>
            <a:r>
              <a:rPr lang="ru-RU" dirty="0" smtClean="0"/>
              <a:t>размещения извещения </a:t>
            </a:r>
            <a:r>
              <a:rPr lang="ru-RU" dirty="0"/>
              <a:t>о закупке в </a:t>
            </a:r>
            <a:r>
              <a:rPr lang="ru-RU" dirty="0" smtClean="0"/>
              <a:t>ЕИС (или дата заключения контракта, если извещение не предусмотрено), планируемый </a:t>
            </a:r>
            <a:r>
              <a:rPr lang="ru-RU" dirty="0"/>
              <a:t>срок окончания исполнения контракта</a:t>
            </a:r>
            <a:r>
              <a:rPr lang="ru-RU" dirty="0" smtClean="0"/>
              <a:t> </a:t>
            </a:r>
            <a:r>
              <a:rPr lang="ru-RU" dirty="0"/>
              <a:t>– это </a:t>
            </a:r>
            <a:r>
              <a:rPr lang="ru-RU" dirty="0" smtClean="0"/>
              <a:t>дата полного исполнения контракта (поставка + приемка + оплата);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- Объем </a:t>
            </a:r>
            <a:r>
              <a:rPr lang="ru-RU" dirty="0"/>
              <a:t>финансового обеспечения закупки в плане закупок и плане-графике указывается в рублях;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- в позиции </a:t>
            </a:r>
            <a:r>
              <a:rPr lang="ru-RU" dirty="0"/>
              <a:t>плана закупок может </a:t>
            </a:r>
            <a:r>
              <a:rPr lang="ru-RU" dirty="0" smtClean="0"/>
              <a:t>быть указано </a:t>
            </a:r>
            <a:r>
              <a:rPr lang="ru-RU" dirty="0"/>
              <a:t>общее наименование объекта закупки </a:t>
            </a:r>
            <a:r>
              <a:rPr lang="ru-RU" dirty="0" smtClean="0"/>
              <a:t>для нескольких закупок (</a:t>
            </a:r>
            <a:r>
              <a:rPr lang="ru-RU" i="1" dirty="0" smtClean="0"/>
              <a:t>с последующей разбивкой по каждой отдельной закупки в плане-графике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	Например, объект закупки в плане закупок – «поставка пищевых продуктов». Указывается общая сумма на закупку продуктов. При этом, если планируется несколько конкурентных закупок (например, каждое полугодие, то необходимо указать периодичность</a:t>
            </a:r>
            <a:r>
              <a:rPr lang="ru-RU" dirty="0"/>
              <a:t> </a:t>
            </a:r>
            <a:r>
              <a:rPr lang="ru-RU" dirty="0" smtClean="0"/>
              <a:t>– «один </a:t>
            </a:r>
            <a:r>
              <a:rPr lang="ru-RU" dirty="0"/>
              <a:t>раз в </a:t>
            </a:r>
            <a:r>
              <a:rPr lang="ru-RU" dirty="0" smtClean="0"/>
              <a:t>полгода»</a:t>
            </a:r>
            <a:r>
              <a:rPr lang="ru-RU" i="1" dirty="0" smtClean="0"/>
              <a:t>. </a:t>
            </a:r>
          </a:p>
          <a:p>
            <a:pPr algn="just"/>
            <a:r>
              <a:rPr lang="ru-RU" dirty="0" smtClean="0"/>
              <a:t>	Начальная (максимальная) цена закупки в позициях плана-графика не должна превышать стоимость общей позиции в плане закупок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8600" y="115888"/>
            <a:ext cx="8737600" cy="12049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ru-RU" sz="2600" b="1" kern="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Идентификационный</a:t>
            </a:r>
            <a:r>
              <a:rPr altLang="ru-RU" sz="2600" b="1" kern="0" dirty="0" smtClean="0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altLang="ru-RU" sz="2600" b="1" kern="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код</a:t>
            </a:r>
            <a:r>
              <a:rPr altLang="ru-RU" sz="2600" b="1" kern="0" dirty="0" smtClean="0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altLang="ru-RU" sz="2600" b="1" kern="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закупки</a:t>
            </a:r>
            <a:r>
              <a:rPr lang="ru-RU" altLang="ru-RU" sz="2600" b="1" kern="0" dirty="0" smtClean="0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(ИКЗ)</a:t>
            </a:r>
            <a:r>
              <a:rPr altLang="ru-RU" sz="2600" b="1" kern="0" dirty="0" smtClean="0">
                <a:solidFill>
                  <a:srgbClr val="0000CC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altLang="ru-RU" sz="2600" kern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altLang="ru-RU" sz="2600" kern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altLang="ru-RU" sz="2600" kern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(ст.23 </a:t>
            </a:r>
            <a:r>
              <a:rPr altLang="ru-RU" sz="2600" kern="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Федерального</a:t>
            </a:r>
            <a:r>
              <a:rPr altLang="ru-RU" sz="2600" kern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altLang="ru-RU" sz="2600" kern="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закона</a:t>
            </a:r>
            <a:r>
              <a:rPr altLang="ru-RU" sz="2600" kern="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№ 44-ФЗ)</a:t>
            </a:r>
            <a:endParaRPr altLang="ru-RU" sz="2600" kern="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E128BB-CE8A-48C2-B124-A6F2E359ECDF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8900" y="1268413"/>
            <a:ext cx="8750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Минэкономразвития России от 29.06.2015 № 422 </a:t>
            </a:r>
            <a:r>
              <a:rPr lang="ru-RU" altLang="ru-RU" sz="20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формирования идентификационного кода закупки»</a:t>
            </a:r>
          </a:p>
        </p:txBody>
      </p:sp>
      <p:graphicFrame>
        <p:nvGraphicFramePr>
          <p:cNvPr id="25606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508058"/>
              </p:ext>
            </p:extLst>
          </p:nvPr>
        </p:nvGraphicFramePr>
        <p:xfrm>
          <a:off x="215106" y="2132856"/>
          <a:ext cx="8497887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Документ" r:id="rId3" imgW="9646415" imgH="2764200" progId="Word.Document.12">
                  <p:embed/>
                </p:oleObj>
              </mc:Choice>
              <mc:Fallback>
                <p:oleObj name="Документ" r:id="rId3" imgW="9646415" imgH="2764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" y="2132856"/>
                        <a:ext cx="8497887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4581128"/>
            <a:ext cx="85876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ИКЗ </a:t>
            </a:r>
            <a:r>
              <a:rPr lang="ru-RU" dirty="0"/>
              <a:t>представляет собой цифровой машиночитаемый код, который указывается в плане закупок, плане-графике, извещении об осуществлении закупки, документации о закупке, в контракте, а также в иных документах, предусмотренных Законом № </a:t>
            </a:r>
            <a:r>
              <a:rPr lang="ru-RU" dirty="0" smtClean="0"/>
              <a:t>44-ФЗ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обеспечивает взаимосвязь указанных документов</a:t>
            </a:r>
            <a:endParaRPr lang="ru-RU" dirty="0" smtClean="0"/>
          </a:p>
          <a:p>
            <a:endParaRPr lang="ru-RU" sz="1400" dirty="0" smtClean="0"/>
          </a:p>
          <a:p>
            <a:r>
              <a:rPr lang="ru-RU" dirty="0" smtClean="0">
                <a:solidFill>
                  <a:srgbClr val="0000CC"/>
                </a:solidFill>
              </a:rPr>
              <a:t>ИКЗ </a:t>
            </a:r>
            <a:r>
              <a:rPr lang="ru-RU" dirty="0">
                <a:solidFill>
                  <a:srgbClr val="0000CC"/>
                </a:solidFill>
              </a:rPr>
              <a:t>соответствует одной </a:t>
            </a:r>
            <a:r>
              <a:rPr lang="ru-RU" dirty="0" smtClean="0">
                <a:solidFill>
                  <a:srgbClr val="0000CC"/>
                </a:solidFill>
              </a:rPr>
              <a:t>закупке.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6508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"/>
            <a:ext cx="5733256" cy="5000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Обоснование закупок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1831" r="5880" b="10037"/>
          <a:stretch/>
        </p:blipFill>
        <p:spPr bwMode="auto">
          <a:xfrm>
            <a:off x="0" y="620688"/>
            <a:ext cx="91339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"/>
            <a:ext cx="5733256" cy="5000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Обоснование закупок с 01.01.2017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14285" r="8841" b="11256"/>
          <a:stretch/>
        </p:blipFill>
        <p:spPr bwMode="auto">
          <a:xfrm>
            <a:off x="90435" y="908720"/>
            <a:ext cx="8963129" cy="51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1465" y="692696"/>
            <a:ext cx="8429684" cy="24929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Постановление администрации МО </a:t>
            </a:r>
            <a:r>
              <a:rPr lang="ru-RU" sz="2600" dirty="0"/>
              <a:t>Динской район </a:t>
            </a:r>
            <a:endParaRPr lang="ru-RU" sz="2600" dirty="0" smtClean="0"/>
          </a:p>
          <a:p>
            <a:pPr algn="ctr"/>
            <a:r>
              <a:rPr lang="ru-RU" sz="2600" b="1" dirty="0" smtClean="0"/>
              <a:t>от 25.12.2015 </a:t>
            </a:r>
            <a:r>
              <a:rPr lang="ru-RU" sz="2600" b="1" dirty="0"/>
              <a:t>№ 1489 </a:t>
            </a:r>
            <a:r>
              <a:rPr lang="ru-RU" sz="2600" dirty="0"/>
              <a:t>«Об утверждении Порядка формирования, утверждения и ведения </a:t>
            </a:r>
            <a:r>
              <a:rPr lang="ru-RU" sz="2600" b="1" dirty="0"/>
              <a:t>планов-графиков</a:t>
            </a:r>
            <a:r>
              <a:rPr lang="ru-RU" sz="2600" dirty="0"/>
              <a:t> закупок товаров, работ, услуг для обеспечения муниципальных нужд муниципального образования Динской район»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172" y="-3413"/>
            <a:ext cx="676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Планы-графики </a:t>
            </a:r>
            <a:r>
              <a:rPr lang="ru-RU" sz="2400" b="1" dirty="0" smtClean="0"/>
              <a:t>закупок</a:t>
            </a:r>
            <a:endParaRPr lang="ru-RU" sz="2400" b="1" dirty="0"/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4204279" y="3187729"/>
            <a:ext cx="504056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8601" y="4077072"/>
            <a:ext cx="8429684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П</a:t>
            </a:r>
            <a:r>
              <a:rPr lang="ru-RU" sz="2600" b="1" dirty="0" smtClean="0"/>
              <a:t>остановлением </a:t>
            </a:r>
            <a:r>
              <a:rPr lang="ru-RU" sz="2600" b="1" dirty="0"/>
              <a:t>Правительства </a:t>
            </a:r>
            <a:r>
              <a:rPr lang="ru-RU" sz="2600" b="1" dirty="0" smtClean="0"/>
              <a:t>РФ от 05.06.2015 </a:t>
            </a:r>
            <a:r>
              <a:rPr lang="ru-RU" sz="2600" b="1" dirty="0"/>
              <a:t>№ 554 </a:t>
            </a:r>
            <a:endParaRPr lang="ru-RU" sz="2600" b="1" dirty="0" smtClean="0"/>
          </a:p>
          <a:p>
            <a:pPr algn="ctr"/>
            <a:r>
              <a:rPr lang="ru-RU" sz="2600" dirty="0" smtClean="0"/>
              <a:t>«</a:t>
            </a:r>
            <a:r>
              <a:rPr lang="ru-RU" sz="2600" dirty="0"/>
              <a:t>О требованиях к формированию, утверждению и ведению плана-графика закупок товаров, работ, услуг для обеспечения нужд субъекта Российской Федерации и муниципальных нужд, а также о требованиях к форме плана-графика закупок товаров, работ, услуг»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9958</TotalTime>
  <Words>1866</Words>
  <Application>Microsoft Office PowerPoint</Application>
  <PresentationFormat>Экран (4:3)</PresentationFormat>
  <Paragraphs>261</Paragraphs>
  <Slides>28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Специальное оформление</vt:lpstr>
      <vt:lpstr>1_Специальное оформление</vt:lpstr>
      <vt:lpstr>Документ</vt:lpstr>
      <vt:lpstr>27 декабря 2017 года   О планировании закупок для обеспечения муниципальных нужд муниципального образования Динской район на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Идентификационный код закупки (ИКЗ)  (ст.23 Федерального закона № 44-ФЗ)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Валерьевич Давыдов</dc:creator>
  <cp:lastModifiedBy>user179</cp:lastModifiedBy>
  <cp:revision>987</cp:revision>
  <cp:lastPrinted>2017-12-27T10:32:48Z</cp:lastPrinted>
  <dcterms:created xsi:type="dcterms:W3CDTF">2011-05-04T07:21:16Z</dcterms:created>
  <dcterms:modified xsi:type="dcterms:W3CDTF">2017-12-27T10:36:52Z</dcterms:modified>
</cp:coreProperties>
</file>